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bg-BG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240A5A-CFE5-41C9-9B97-D7B775DDB09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BF28-8A98-4ADC-B586-2457D7D58BC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A42E-D2A2-4223-8293-FA392905217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B503F-E292-4DAB-AE07-56A5A69F343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00E65-CC83-4E15-825F-E8DC192560A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9C711-EC0A-4B0A-86BD-D611C6FD420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BAF72-BC76-431E-83C9-1FD941AE47D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F72045A-7C49-4892-B479-8E9C65FECA8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D0BE2-1B62-4B3E-924E-1776DD6E132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869E6-B8F2-408D-94ED-45A79948D43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5F79499-02BE-40FD-9836-7B07372ECAF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6F30BABF-5590-49EA-8B3C-5C332AC2DD5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277E42-796F-4260-8DB1-F70D6FF5929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799" r:id="rId6"/>
    <p:sldLayoutId id="2147483800" r:id="rId7"/>
    <p:sldLayoutId id="2147483808" r:id="rId8"/>
    <p:sldLayoutId id="2147483809" r:id="rId9"/>
    <p:sldLayoutId id="2147483801" r:id="rId10"/>
    <p:sldLayoutId id="2147483802" r:id="rId11"/>
    <p:sldLayoutId id="2147483810" r:id="rId12"/>
  </p:sldLayoutIdLst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645024"/>
            <a:ext cx="8062912" cy="172819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bg-BG" b="1" dirty="0" smtClean="0"/>
              <a:t>Антоанета Георгиева</a:t>
            </a:r>
            <a:endParaRPr lang="bg-BG" b="1" dirty="0"/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187624" y="1124744"/>
            <a:ext cx="669766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g-BG" sz="6600" dirty="0">
                <a:solidFill>
                  <a:srgbClr val="FF0000"/>
                </a:solidFill>
                <a:latin typeface="Arial Black" pitchFamily="34" charset="0"/>
              </a:rPr>
              <a:t>ВАЛЧЕСТИ ТЕЛА</a:t>
            </a:r>
          </a:p>
        </p:txBody>
      </p:sp>
      <p:pic>
        <p:nvPicPr>
          <p:cNvPr id="4" name="Картина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80684"/>
            <a:ext cx="2664296" cy="633139"/>
          </a:xfrm>
          <a:prstGeom prst="rect">
            <a:avLst/>
          </a:prstGeom>
        </p:spPr>
      </p:pic>
      <p:pic>
        <p:nvPicPr>
          <p:cNvPr id="5" name="Picture 4" descr="http://www.ioerc.mk/images/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47" y="201965"/>
            <a:ext cx="1013098" cy="95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457200" y="1722437"/>
            <a:ext cx="7859216" cy="242664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bg-BG" sz="1800" i="1" dirty="0" smtClean="0"/>
              <a:t>      Центърът на окръжността се нарича </a:t>
            </a:r>
            <a:r>
              <a:rPr lang="bg-BG" sz="1800" b="1" i="1" dirty="0" smtClean="0"/>
              <a:t>център на сферата.</a:t>
            </a:r>
          </a:p>
          <a:p>
            <a:pPr>
              <a:lnSpc>
                <a:spcPct val="80000"/>
              </a:lnSpc>
              <a:buNone/>
            </a:pPr>
            <a:r>
              <a:rPr lang="bg-BG" sz="1800" i="1" dirty="0" smtClean="0"/>
              <a:t>      Радиусът на окръжността се нарича </a:t>
            </a:r>
            <a:r>
              <a:rPr lang="bg-BG" sz="1800" b="1" i="1" dirty="0" smtClean="0"/>
              <a:t>радиус на сферата.</a:t>
            </a:r>
            <a:endParaRPr lang="bg-BG" sz="1800" i="1" dirty="0" smtClean="0"/>
          </a:p>
          <a:p>
            <a:pPr>
              <a:lnSpc>
                <a:spcPct val="80000"/>
              </a:lnSpc>
              <a:buNone/>
            </a:pPr>
            <a:r>
              <a:rPr lang="bg-BG" sz="1800" i="1" dirty="0" smtClean="0"/>
              <a:t>      Диаметърът на окръжността е </a:t>
            </a:r>
            <a:r>
              <a:rPr lang="bg-BG" sz="1800" b="1" i="1" dirty="0" smtClean="0"/>
              <a:t>диаметър на сферата.</a:t>
            </a:r>
            <a:endParaRPr lang="bg-BG" sz="1800" i="1" dirty="0" smtClean="0"/>
          </a:p>
          <a:p>
            <a:pPr>
              <a:lnSpc>
                <a:spcPct val="80000"/>
              </a:lnSpc>
              <a:buNone/>
            </a:pPr>
            <a:r>
              <a:rPr lang="bg-BG" sz="1800" i="1" dirty="0" smtClean="0"/>
              <a:t>      Всяка отсечка,която съединява центъра на една сфера с произволна нейна точка, е радиус на сферата.</a:t>
            </a:r>
          </a:p>
          <a:p>
            <a:pPr>
              <a:lnSpc>
                <a:spcPct val="80000"/>
              </a:lnSpc>
              <a:buNone/>
            </a:pPr>
            <a:r>
              <a:rPr lang="bg-BG" sz="1800" i="1" dirty="0" smtClean="0"/>
              <a:t>      Всички точки на сферата са равноотдалечени от центъра О.</a:t>
            </a:r>
          </a:p>
          <a:p>
            <a:pPr>
              <a:lnSpc>
                <a:spcPct val="80000"/>
              </a:lnSpc>
              <a:buNone/>
            </a:pPr>
            <a:r>
              <a:rPr lang="bg-BG" sz="1800" i="1" dirty="0" smtClean="0"/>
              <a:t>      Всяка отсечка с краища две точки от сферата,която минава през центъра,е диаметър на сферата.</a:t>
            </a:r>
          </a:p>
        </p:txBody>
      </p:sp>
      <p:sp>
        <p:nvSpPr>
          <p:cNvPr id="19459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1691680" y="4941168"/>
            <a:ext cx="1724025" cy="533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bg-BG" sz="1800" b="1" dirty="0" smtClean="0"/>
              <a:t>     </a:t>
            </a:r>
            <a:r>
              <a:rPr lang="en-US" sz="1800" b="1" dirty="0" smtClean="0"/>
              <a:t>S=4</a:t>
            </a:r>
            <a:r>
              <a:rPr lang="bg-BG" sz="1800" b="1" dirty="0" smtClean="0"/>
              <a:t>П</a:t>
            </a:r>
            <a:r>
              <a:rPr lang="en-US" sz="1800" b="1" dirty="0" smtClean="0"/>
              <a:t>.r</a:t>
            </a:r>
            <a:r>
              <a:rPr lang="en-US" sz="1800" b="1" baseline="30000" dirty="0" smtClean="0"/>
              <a:t>2</a:t>
            </a:r>
            <a:endParaRPr lang="bg-BG" sz="1800" b="1" baseline="30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83568" y="62068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u="sng" dirty="0" smtClean="0">
                <a:solidFill>
                  <a:srgbClr val="FFC000"/>
                </a:solidFill>
                <a:latin typeface="Arial Black" pitchFamily="34" charset="0"/>
              </a:rPr>
              <a:t>ЕЛЕМЕНТИ И ФОРМУЛИ</a:t>
            </a:r>
            <a:endParaRPr lang="bg-BG" sz="3600" u="sng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7704" y="4293096"/>
            <a:ext cx="1343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solidFill>
                  <a:srgbClr val="FFC000"/>
                </a:solidFill>
                <a:latin typeface="Arial Black" pitchFamily="34" charset="0"/>
              </a:rPr>
              <a:t>ЗА ЛИЦЕ</a:t>
            </a:r>
            <a:endParaRPr lang="bg-BG" dirty="0"/>
          </a:p>
        </p:txBody>
      </p:sp>
    </p:spTree>
  </p:cSld>
  <p:clrMapOvr>
    <a:masterClrMapping/>
  </p:clrMapOvr>
  <p:transition advClick="0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bg-BG" sz="2800" i="1" dirty="0" smtClean="0"/>
              <a:t>    </a:t>
            </a:r>
            <a:r>
              <a:rPr lang="bg-BG" sz="2400" i="1" dirty="0" smtClean="0"/>
              <a:t>Сферичната форма се среща при  балоните, топките, топки за Коледна украса,  глобуси и много други.</a:t>
            </a:r>
          </a:p>
        </p:txBody>
      </p:sp>
      <p:pic>
        <p:nvPicPr>
          <p:cNvPr id="20483" name="Picture 9" descr="44385820_e4157ddcea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628800"/>
            <a:ext cx="3178250" cy="2383687"/>
          </a:xfrm>
          <a:noFill/>
        </p:spPr>
      </p:pic>
      <p:pic>
        <p:nvPicPr>
          <p:cNvPr id="20484" name="Picture 10" descr="imagesCAC6XAQ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3608" y="4365104"/>
            <a:ext cx="3312368" cy="2031278"/>
          </a:xfrm>
          <a:noFill/>
        </p:spPr>
      </p:pic>
      <p:pic>
        <p:nvPicPr>
          <p:cNvPr id="20486" name="Picture 11" descr="imagesCAYWVI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293096"/>
            <a:ext cx="1808582" cy="232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95536" y="476672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000" u="sng" dirty="0" smtClean="0">
                <a:solidFill>
                  <a:srgbClr val="FFC000"/>
                </a:solidFill>
                <a:latin typeface="Arial Black" pitchFamily="34" charset="0"/>
              </a:rPr>
              <a:t>ПРИЛОЖЕНИЕ</a:t>
            </a:r>
            <a:endParaRPr lang="bg-BG" sz="4000" u="sng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bg-BG" sz="2400" i="1" dirty="0" smtClean="0"/>
              <a:t>    Тяло, което се получава от завъртането на кръг около един негов диаметър, се нарича </a:t>
            </a:r>
            <a:r>
              <a:rPr lang="bg-BG" sz="2400" b="1" i="1" dirty="0" smtClean="0"/>
              <a:t>кълбо.</a:t>
            </a:r>
            <a:endParaRPr lang="bg-BG" sz="2400" i="1" dirty="0" smtClean="0"/>
          </a:p>
          <a:p>
            <a:pPr>
              <a:buNone/>
            </a:pPr>
            <a:r>
              <a:rPr lang="bg-BG" sz="2400" i="1" dirty="0" smtClean="0"/>
              <a:t>    Кълбото е плътна сфера.</a:t>
            </a:r>
            <a:endParaRPr lang="bg-BG" sz="2400" b="1" i="1" dirty="0" smtClean="0"/>
          </a:p>
          <a:p>
            <a:endParaRPr lang="bg-BG" sz="2800" b="1" i="1" dirty="0" smtClean="0"/>
          </a:p>
        </p:txBody>
      </p:sp>
      <p:pic>
        <p:nvPicPr>
          <p:cNvPr id="21507" name="Picture 9" descr="imagesCA1XA0R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28800"/>
            <a:ext cx="3960440" cy="3771028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115616" y="18864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800" u="sng" dirty="0" smtClean="0">
                <a:solidFill>
                  <a:srgbClr val="FF0000"/>
                </a:solidFill>
                <a:latin typeface="Arial Black" pitchFamily="34" charset="0"/>
              </a:rPr>
              <a:t>КЪЛБО</a:t>
            </a:r>
            <a:endParaRPr lang="bg-BG" sz="4800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sz="half" idx="4294967295"/>
          </p:nvPr>
        </p:nvSpPr>
        <p:spPr>
          <a:xfrm>
            <a:off x="539552" y="1722439"/>
            <a:ext cx="7920880" cy="199459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bg-BG" sz="2400" i="1" dirty="0" smtClean="0"/>
              <a:t>     </a:t>
            </a:r>
            <a:r>
              <a:rPr lang="bg-BG" sz="2000" i="1" dirty="0" smtClean="0"/>
              <a:t>Центърът на кръга се нарича център на кълбото.</a:t>
            </a:r>
          </a:p>
          <a:p>
            <a:pPr>
              <a:lnSpc>
                <a:spcPct val="90000"/>
              </a:lnSpc>
              <a:buNone/>
            </a:pPr>
            <a:r>
              <a:rPr lang="bg-BG" sz="2000" i="1" dirty="0" smtClean="0"/>
              <a:t>      Радиусът на кръга се нарича радиус на кълбото.</a:t>
            </a:r>
          </a:p>
          <a:p>
            <a:pPr>
              <a:lnSpc>
                <a:spcPct val="90000"/>
              </a:lnSpc>
              <a:buNone/>
            </a:pPr>
            <a:r>
              <a:rPr lang="bg-BG" sz="2000" i="1" dirty="0" smtClean="0"/>
              <a:t>      Окръжността, ограничаваща този кръг, описва       повърхнината на кълбото, която е </a:t>
            </a:r>
            <a:r>
              <a:rPr lang="bg-BG" sz="2000" b="1" i="1" dirty="0" smtClean="0"/>
              <a:t>сфера</a:t>
            </a:r>
            <a:r>
              <a:rPr lang="bg-BG" sz="2000" i="1" dirty="0" smtClean="0"/>
              <a:t> със същия       център и радиус.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692696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000" u="sng" dirty="0" smtClean="0">
                <a:solidFill>
                  <a:srgbClr val="FFC000"/>
                </a:solidFill>
                <a:latin typeface="Arial Black" pitchFamily="34" charset="0"/>
              </a:rPr>
              <a:t>ЕЛЕМЕНТИ И ФОРМУЛИ</a:t>
            </a:r>
            <a:endParaRPr lang="bg-BG" sz="4000" u="sng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5696" y="3933056"/>
            <a:ext cx="1343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solidFill>
                  <a:srgbClr val="FFC000"/>
                </a:solidFill>
                <a:latin typeface="Arial Black" pitchFamily="34" charset="0"/>
              </a:rPr>
              <a:t>ЗА ЛИЦЕ</a:t>
            </a:r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2051720" y="4653136"/>
            <a:ext cx="100700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1" dirty="0" smtClean="0"/>
              <a:t>S=4</a:t>
            </a:r>
            <a:r>
              <a:rPr lang="bg-BG" sz="1800" b="1" dirty="0" smtClean="0"/>
              <a:t>П</a:t>
            </a:r>
            <a:r>
              <a:rPr lang="en-US" sz="1800" b="1" dirty="0" smtClean="0"/>
              <a:t>.r</a:t>
            </a:r>
            <a:r>
              <a:rPr lang="en-US" sz="1800" b="1" baseline="30000" dirty="0" smtClean="0"/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5652120" y="3933056"/>
            <a:ext cx="1356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solidFill>
                  <a:srgbClr val="FFC000"/>
                </a:solidFill>
                <a:latin typeface="Arial Black" pitchFamily="34" charset="0"/>
              </a:rPr>
              <a:t>ЗА ОБЕМ</a:t>
            </a:r>
            <a:endParaRPr lang="bg-BG" dirty="0"/>
          </a:p>
        </p:txBody>
      </p:sp>
      <p:sp>
        <p:nvSpPr>
          <p:cNvPr id="11" name="Rectangle 10"/>
          <p:cNvSpPr/>
          <p:nvPr/>
        </p:nvSpPr>
        <p:spPr>
          <a:xfrm>
            <a:off x="5724128" y="4581128"/>
            <a:ext cx="117211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1" dirty="0" smtClean="0"/>
              <a:t>V</a:t>
            </a:r>
            <a:r>
              <a:rPr lang="bg-BG" sz="1800" b="1" dirty="0" smtClean="0"/>
              <a:t>=4/3п.</a:t>
            </a:r>
            <a:r>
              <a:rPr lang="en-US" sz="1800" b="1" dirty="0" smtClean="0"/>
              <a:t>r</a:t>
            </a:r>
            <a:r>
              <a:rPr lang="en-US" sz="1800" b="1" baseline="30000" dirty="0" smtClean="0"/>
              <a:t>3</a:t>
            </a:r>
            <a:endParaRPr lang="bg-BG" sz="1800" b="1" baseline="30000" dirty="0" smtClean="0"/>
          </a:p>
        </p:txBody>
      </p:sp>
    </p:spTree>
  </p:cSld>
  <p:clrMapOvr>
    <a:masterClrMapping/>
  </p:clrMapOvr>
  <p:transition advClick="0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bg-BG" sz="2800" i="1" dirty="0" smtClean="0"/>
              <a:t>    </a:t>
            </a:r>
            <a:r>
              <a:rPr lang="bg-BG" sz="2400" i="1" dirty="0" smtClean="0"/>
              <a:t>Формата на кълбо се среща при тела като: стъклени топчета,кълбо от прежда,гюлле,</a:t>
            </a:r>
            <a:r>
              <a:rPr lang="en-US" sz="2400" i="1" dirty="0" smtClean="0"/>
              <a:t> </a:t>
            </a:r>
            <a:r>
              <a:rPr lang="bg-BG" sz="2400" i="1" dirty="0" smtClean="0"/>
              <a:t>диня планетите, звездите,слънцето и много други.</a:t>
            </a:r>
          </a:p>
        </p:txBody>
      </p:sp>
      <p:pic>
        <p:nvPicPr>
          <p:cNvPr id="23555" name="Picture 9" descr="glass_marble__play_marbles1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556792"/>
            <a:ext cx="2813918" cy="2813918"/>
          </a:xfrm>
          <a:noFill/>
        </p:spPr>
      </p:pic>
      <p:pic>
        <p:nvPicPr>
          <p:cNvPr id="23556" name="Picture 10" descr="imagesCACU9L8Z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tretch>
            <a:fillRect/>
          </a:stretch>
        </p:blipFill>
        <p:spPr>
          <a:xfrm>
            <a:off x="6444208" y="4221088"/>
            <a:ext cx="2448272" cy="2374082"/>
          </a:xfrm>
          <a:noFill/>
        </p:spPr>
      </p:pic>
      <p:pic>
        <p:nvPicPr>
          <p:cNvPr id="23558" name="Picture 11" descr="dinq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436640"/>
            <a:ext cx="2121539" cy="22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59632" y="404664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000" u="sng" dirty="0" smtClean="0">
                <a:solidFill>
                  <a:srgbClr val="FFC000"/>
                </a:solidFill>
                <a:latin typeface="Arial Black" pitchFamily="34" charset="0"/>
              </a:rPr>
              <a:t>ПРИЛОЖЕНИЕ</a:t>
            </a:r>
            <a:endParaRPr lang="bg-BG" sz="4000" u="sng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5"/>
          <p:cNvSpPr>
            <a:spLocks noGrp="1" noChangeArrowheads="1"/>
          </p:cNvSpPr>
          <p:nvPr>
            <p:ph idx="1"/>
          </p:nvPr>
        </p:nvSpPr>
        <p:spPr>
          <a:xfrm>
            <a:off x="0" y="1988840"/>
            <a:ext cx="4788023" cy="403244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bg-BG" sz="2400" dirty="0" smtClean="0"/>
              <a:t>       </a:t>
            </a:r>
            <a:r>
              <a:rPr lang="bg-BG" sz="2400" i="1" dirty="0" smtClean="0"/>
              <a:t>Валчестите(ротационните)тела са цилиндър,конус, сфера и кълбо.Всяко от тези тела съдържа един или повече кръгове.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54868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5400" u="sng" dirty="0" smtClean="0">
                <a:solidFill>
                  <a:srgbClr val="FFC000"/>
                </a:solidFill>
                <a:latin typeface="Arial Black" pitchFamily="34" charset="0"/>
              </a:rPr>
              <a:t>ОПРЕДЕЛЕНИЕ</a:t>
            </a:r>
            <a:endParaRPr lang="bg-BG" sz="5400" u="sng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bg-BG" sz="2400" i="1" dirty="0" smtClean="0"/>
              <a:t>     Тяло, което се получава от завъртането на правоъгълник около една от страните му, се нарича</a:t>
            </a:r>
            <a:r>
              <a:rPr lang="bg-BG" sz="2400" dirty="0" smtClean="0"/>
              <a:t> </a:t>
            </a:r>
            <a:r>
              <a:rPr lang="bg-BG" sz="2400" b="1" i="1" dirty="0" smtClean="0"/>
              <a:t>прав кръгов цилиндър.</a:t>
            </a:r>
          </a:p>
        </p:txBody>
      </p:sp>
      <p:pic>
        <p:nvPicPr>
          <p:cNvPr id="12291" name="Picture 11" descr="imagesCAEMQJN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484784"/>
            <a:ext cx="3240360" cy="4876741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115616" y="18864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800" u="sng" dirty="0" smtClean="0">
                <a:solidFill>
                  <a:srgbClr val="FF0000"/>
                </a:solidFill>
                <a:latin typeface="Arial Black" pitchFamily="34" charset="0"/>
              </a:rPr>
              <a:t>ЦИЛИНДЪР</a:t>
            </a:r>
            <a:endParaRPr lang="bg-BG" sz="4800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556793"/>
            <a:ext cx="8686800" cy="2448271"/>
          </a:xfrm>
        </p:spPr>
        <p:txBody>
          <a:bodyPr>
            <a:norm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bg-BG" sz="1800" i="1" dirty="0"/>
              <a:t>Страната, около която въртим, се нарича </a:t>
            </a:r>
            <a:r>
              <a:rPr lang="bg-BG" sz="1800" b="1" i="1" dirty="0"/>
              <a:t>ос на цилиндъра.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bg-BG" sz="1800" i="1" dirty="0"/>
              <a:t>Кръговете, описани                    от страните, перпендикулярни на оста, се наричат </a:t>
            </a:r>
            <a:r>
              <a:rPr lang="bg-BG" sz="1800" b="1" i="1" dirty="0"/>
              <a:t>основи на цилиндъра</a:t>
            </a:r>
            <a:r>
              <a:rPr lang="bg-BG" sz="1800" i="1" dirty="0"/>
              <a:t> , а радиусът на всеки от тях - </a:t>
            </a:r>
            <a:r>
              <a:rPr lang="bg-BG" sz="1800" b="1" i="1" dirty="0"/>
              <a:t>радиус на цилиндъра.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bg-BG" sz="1800" i="1" dirty="0"/>
              <a:t>Цилиндричната повърхнина, която описва една образуваща, се нарича </a:t>
            </a:r>
            <a:r>
              <a:rPr lang="bg-BG" sz="1800" b="1" i="1" dirty="0"/>
              <a:t>околна повърхнина на цилиндъра.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bg-BG" sz="1800" i="1" dirty="0"/>
              <a:t>Очевидно всяка образуваща е успоредна и равна на оста на цилиндъра.Оста на цилиндъра е перпендикулярна на всеки радиус от двете основи.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5796136" y="4653136"/>
            <a:ext cx="1691680" cy="1728192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800" b="1" dirty="0"/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bg-BG" sz="1800" b="1" dirty="0" smtClean="0"/>
              <a:t>      </a:t>
            </a:r>
            <a:r>
              <a:rPr lang="en-US" sz="1800" b="1" dirty="0" smtClean="0"/>
              <a:t>V=</a:t>
            </a:r>
            <a:r>
              <a:rPr lang="en-US" sz="1800" b="1" dirty="0" err="1" smtClean="0"/>
              <a:t>B.h</a:t>
            </a:r>
            <a:endParaRPr lang="en-US" sz="1800" b="1" dirty="0"/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bg-BG" sz="1800" b="1" dirty="0" smtClean="0"/>
              <a:t>    </a:t>
            </a:r>
            <a:r>
              <a:rPr lang="en-US" sz="1800" b="1" dirty="0" smtClean="0"/>
              <a:t>V=</a:t>
            </a:r>
            <a:r>
              <a:rPr lang="bg-BG" sz="1800" b="1" dirty="0"/>
              <a:t>п</a:t>
            </a:r>
            <a:r>
              <a:rPr lang="en-US" sz="1800" b="1" dirty="0"/>
              <a:t>. r</a:t>
            </a:r>
            <a:r>
              <a:rPr lang="en-US" sz="1800" b="1" baseline="30000" dirty="0"/>
              <a:t>2</a:t>
            </a:r>
            <a:r>
              <a:rPr lang="en-US" sz="1800" b="1" dirty="0"/>
              <a:t>.h</a:t>
            </a:r>
            <a:endParaRPr lang="bg-BG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32656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000" u="sng" dirty="0" smtClean="0">
                <a:solidFill>
                  <a:srgbClr val="FFC000"/>
                </a:solidFill>
                <a:latin typeface="Arial Black" pitchFamily="34" charset="0"/>
              </a:rPr>
              <a:t>ЕЛЕМЕНТИ И ФОРМУЛИ</a:t>
            </a:r>
            <a:endParaRPr lang="bg-BG" sz="4000" u="sng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07707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rgbClr val="FFC000"/>
                </a:solidFill>
                <a:latin typeface="Arial Black" pitchFamily="34" charset="0"/>
              </a:rPr>
              <a:t>  ФОРМУЛИ ЗА ЛИЦЕ</a:t>
            </a:r>
            <a:endParaRPr lang="bg-BG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5085184"/>
            <a:ext cx="4176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indent="-384048" fontAlgn="auto">
              <a:spcAft>
                <a:spcPts val="0"/>
              </a:spcAft>
              <a:defRPr/>
            </a:pPr>
            <a:r>
              <a:rPr lang="bg-BG" sz="1400" b="1" dirty="0" smtClean="0"/>
              <a:t>НА ОКОЛНАТА ПОВЪРХНИНА - </a:t>
            </a:r>
            <a:r>
              <a:rPr lang="en-US" b="1" dirty="0" smtClean="0"/>
              <a:t>S=2.</a:t>
            </a:r>
            <a:r>
              <a:rPr lang="bg-BG" b="1" dirty="0" smtClean="0"/>
              <a:t>п.</a:t>
            </a:r>
            <a:r>
              <a:rPr lang="en-US" b="1" dirty="0" err="1" smtClean="0"/>
              <a:t>r.l</a:t>
            </a:r>
            <a:endParaRPr lang="en-US" b="1" dirty="0" smtClean="0"/>
          </a:p>
          <a:p>
            <a:r>
              <a:rPr lang="bg-BG" sz="1400" b="1" dirty="0" smtClean="0"/>
              <a:t>НА ПОВЪРХНИНАТА - </a:t>
            </a:r>
            <a:r>
              <a:rPr lang="en-US" b="1" dirty="0" smtClean="0"/>
              <a:t>S1=2.</a:t>
            </a:r>
            <a:r>
              <a:rPr lang="bg-BG" b="1" dirty="0" smtClean="0"/>
              <a:t>п</a:t>
            </a:r>
            <a:r>
              <a:rPr lang="en-US" b="1" dirty="0" smtClean="0"/>
              <a:t>.r.(</a:t>
            </a:r>
            <a:r>
              <a:rPr lang="en-US" b="1" dirty="0" err="1" smtClean="0"/>
              <a:t>r+l</a:t>
            </a:r>
            <a:r>
              <a:rPr lang="en-US" b="1" dirty="0" smtClean="0"/>
              <a:t>)</a:t>
            </a:r>
          </a:p>
          <a:p>
            <a:endParaRPr lang="bg-BG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4005064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solidFill>
                  <a:srgbClr val="FFC000"/>
                </a:solidFill>
                <a:latin typeface="Arial Black" pitchFamily="34" charset="0"/>
              </a:rPr>
              <a:t>ФОРМУЛИ ЗА ОБЕМ</a:t>
            </a:r>
            <a:endParaRPr lang="bg-BG" sz="2000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268760"/>
            <a:ext cx="3672408" cy="4857403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bg-BG" sz="2800" i="1" dirty="0" smtClean="0"/>
              <a:t>    </a:t>
            </a:r>
            <a:r>
              <a:rPr lang="bg-BG" sz="2400" i="1" dirty="0" smtClean="0"/>
              <a:t>Много </a:t>
            </a:r>
            <a:r>
              <a:rPr lang="bg-BG" sz="2400" i="1" dirty="0"/>
              <a:t>предмети, които използваме в нашето ежедневие, имат цилиндрична форма: консерви, кутии, чаши,шапки, буркани, свещи и дори кулата в Пиза.</a:t>
            </a:r>
          </a:p>
        </p:txBody>
      </p:sp>
      <p:pic>
        <p:nvPicPr>
          <p:cNvPr id="14339" name="Picture 9" descr="imagesCA96EL4W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5157192"/>
            <a:ext cx="2736304" cy="1256550"/>
          </a:xfrm>
          <a:noFill/>
        </p:spPr>
      </p:pic>
      <p:pic>
        <p:nvPicPr>
          <p:cNvPr id="14340" name="Picture 10" descr="imagesCAOS7NQW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6136" y="1412776"/>
            <a:ext cx="3059832" cy="4266360"/>
          </a:xfrm>
          <a:noFill/>
        </p:spPr>
      </p:pic>
      <p:pic>
        <p:nvPicPr>
          <p:cNvPr id="14342" name="Picture 11" descr="48595-NSP2112[1]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293096"/>
            <a:ext cx="223202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71600" y="260648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800" u="sng" dirty="0" smtClean="0">
                <a:solidFill>
                  <a:srgbClr val="FFC000"/>
                </a:solidFill>
                <a:latin typeface="Arial Black" pitchFamily="34" charset="0"/>
              </a:rPr>
              <a:t>ПРИЛОЖЕНИЕ</a:t>
            </a:r>
            <a:endParaRPr lang="bg-BG" sz="4800" u="sng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bg-BG" sz="2400" i="1" dirty="0" smtClean="0"/>
              <a:t>     Тяло, което се получава от завъртането на правоъгълен триъгълник около един от катетите му, се нарича </a:t>
            </a:r>
            <a:r>
              <a:rPr lang="bg-BG" sz="2400" b="1" i="1" dirty="0" smtClean="0"/>
              <a:t>прав кръгов конус.</a:t>
            </a:r>
          </a:p>
        </p:txBody>
      </p:sp>
      <p:pic>
        <p:nvPicPr>
          <p:cNvPr id="15363" name="Picture 9" descr="imagesCAEJS1VC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1" y="1700808"/>
            <a:ext cx="3744416" cy="4163707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2051720" y="260648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5400" u="sng" dirty="0" smtClean="0">
                <a:solidFill>
                  <a:srgbClr val="FF0000"/>
                </a:solidFill>
                <a:latin typeface="Arial Black" pitchFamily="34" charset="0"/>
              </a:rPr>
              <a:t>КОНУС</a:t>
            </a:r>
            <a:endParaRPr lang="bg-BG" sz="5400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457200" y="1722437"/>
            <a:ext cx="8219256" cy="2426643"/>
          </a:xfrm>
        </p:spPr>
        <p:txBody>
          <a:bodyPr>
            <a:norm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bg-BG" sz="1600" i="1" dirty="0"/>
              <a:t>Катетът,около който въртим, се нарича </a:t>
            </a:r>
            <a:r>
              <a:rPr lang="bg-BG" sz="1600" b="1" i="1" dirty="0"/>
              <a:t>ос на конуса</a:t>
            </a:r>
            <a:r>
              <a:rPr lang="bg-BG" sz="1600" i="1" dirty="0"/>
              <a:t>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bg-BG" sz="1600" i="1" dirty="0"/>
              <a:t>Кръгът, който описва вторият катет, се нарича </a:t>
            </a:r>
            <a:r>
              <a:rPr lang="bg-BG" sz="1600" b="1" i="1" dirty="0"/>
              <a:t>основа на конуса</a:t>
            </a:r>
            <a:r>
              <a:rPr lang="bg-BG" sz="1600" i="1" dirty="0"/>
              <a:t>, а радиусът му – </a:t>
            </a:r>
            <a:r>
              <a:rPr lang="bg-BG" sz="1600" b="1" i="1" dirty="0"/>
              <a:t>радиус на конуса.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bg-BG" sz="1600" i="1" dirty="0"/>
              <a:t>Коничната повърхнина, която описва една образуваща(хипотенузата на правоъгълния триъгълник), се нарича </a:t>
            </a:r>
            <a:r>
              <a:rPr lang="bg-BG" sz="1600" b="1" i="1" dirty="0"/>
              <a:t>околна повърхнина на конуса.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bg-BG" sz="1600" i="1" dirty="0"/>
              <a:t>Общата точка на образуващите на конуса се нарича </a:t>
            </a:r>
            <a:r>
              <a:rPr lang="bg-BG" sz="1600" b="1" i="1" dirty="0"/>
              <a:t>връх на конуса.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bg-BG" sz="1600" i="1" dirty="0"/>
              <a:t>Оста на конуса е перпендикулярна на всеки радиус от основата и на равнината на основата на конуса.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bg-BG" sz="1600" i="1" dirty="0"/>
              <a:t>Дължината на оста се нарича </a:t>
            </a:r>
            <a:r>
              <a:rPr lang="bg-BG" sz="1600" b="1" i="1" dirty="0"/>
              <a:t>височина на конуса.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bg-BG" sz="1600" b="1" i="1" dirty="0"/>
          </a:p>
        </p:txBody>
      </p:sp>
      <p:sp>
        <p:nvSpPr>
          <p:cNvPr id="15369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5580112" y="5229200"/>
            <a:ext cx="2228850" cy="1973263"/>
          </a:xfrm>
        </p:spPr>
        <p:txBody>
          <a:bodyPr>
            <a:norm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1800" b="1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bg-BG" sz="1800" b="1" dirty="0" smtClean="0"/>
              <a:t>      </a:t>
            </a:r>
            <a:r>
              <a:rPr lang="en-US" sz="1800" b="1" dirty="0" smtClean="0"/>
              <a:t>V=</a:t>
            </a:r>
            <a:r>
              <a:rPr lang="bg-BG" sz="1800" b="1" dirty="0"/>
              <a:t>1/3</a:t>
            </a:r>
            <a:r>
              <a:rPr lang="en-US" sz="1800" b="1" dirty="0"/>
              <a:t>.</a:t>
            </a:r>
            <a:r>
              <a:rPr lang="bg-BG" sz="1800" b="1" dirty="0"/>
              <a:t>п</a:t>
            </a:r>
            <a:r>
              <a:rPr lang="en-US" sz="1800" b="1" dirty="0"/>
              <a:t>. r</a:t>
            </a:r>
            <a:r>
              <a:rPr lang="en-US" sz="1800" b="1" baseline="30000" dirty="0"/>
              <a:t>2</a:t>
            </a:r>
            <a:r>
              <a:rPr lang="en-US" sz="1800" b="1" dirty="0"/>
              <a:t>.h</a:t>
            </a:r>
            <a:endParaRPr lang="bg-BG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259632" y="404664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u="sng" dirty="0" smtClean="0">
                <a:solidFill>
                  <a:srgbClr val="FFC000"/>
                </a:solidFill>
                <a:latin typeface="Arial Black" pitchFamily="34" charset="0"/>
              </a:rPr>
              <a:t>ЕЛЕМЕНТИ И ФОРМУЛИ</a:t>
            </a:r>
            <a:endParaRPr lang="bg-BG" sz="3600" u="sng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641" y="4221088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rgbClr val="FFC000"/>
                </a:solidFill>
                <a:latin typeface="Arial Black" pitchFamily="34" charset="0"/>
              </a:rPr>
              <a:t>ФОРМУЛИ ЗА ЛИЦЕ</a:t>
            </a:r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>
            <a:off x="827584" y="5373216"/>
            <a:ext cx="4572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bg-BG" sz="1400" b="1" dirty="0" smtClean="0"/>
              <a:t>НА ОКОЛНАТА ПОВЪРХНИНА </a:t>
            </a:r>
            <a:r>
              <a:rPr lang="bg-BG" b="1" dirty="0" smtClean="0"/>
              <a:t>- </a:t>
            </a:r>
            <a:r>
              <a:rPr lang="en-US" b="1" dirty="0" smtClean="0"/>
              <a:t>S=</a:t>
            </a:r>
            <a:r>
              <a:rPr lang="bg-BG" b="1" dirty="0"/>
              <a:t>п</a:t>
            </a:r>
            <a:r>
              <a:rPr lang="en-US" b="1" dirty="0"/>
              <a:t>.</a:t>
            </a:r>
            <a:r>
              <a:rPr lang="en-US" b="1" dirty="0" err="1"/>
              <a:t>r.l</a:t>
            </a:r>
            <a:endParaRPr lang="en-US" b="1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b="1" dirty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bg-BG" sz="1400" b="1" dirty="0" smtClean="0"/>
              <a:t>НА ПОВЪРХНИНАТА </a:t>
            </a:r>
            <a:r>
              <a:rPr lang="bg-BG" b="1" dirty="0" smtClean="0"/>
              <a:t>- </a:t>
            </a:r>
            <a:r>
              <a:rPr lang="en-US" b="1" dirty="0" smtClean="0"/>
              <a:t>S1=</a:t>
            </a:r>
            <a:r>
              <a:rPr lang="bg-BG" b="1" dirty="0"/>
              <a:t>п</a:t>
            </a:r>
            <a:r>
              <a:rPr lang="en-US" b="1" dirty="0"/>
              <a:t>.r.(</a:t>
            </a:r>
            <a:r>
              <a:rPr lang="en-US" b="1" dirty="0" err="1"/>
              <a:t>r+l</a:t>
            </a:r>
            <a:r>
              <a:rPr lang="en-US" b="1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5652120" y="4221088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rgbClr val="FFC000"/>
                </a:solidFill>
                <a:latin typeface="Arial Black" pitchFamily="34" charset="0"/>
              </a:rPr>
              <a:t>ФОРМУЛИ ЗА ОБЕМ</a:t>
            </a:r>
            <a:endParaRPr lang="bg-BG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bg-BG" sz="2800" i="1" dirty="0" smtClean="0"/>
              <a:t>    </a:t>
            </a:r>
            <a:r>
              <a:rPr lang="bg-BG" sz="2400" i="1" dirty="0" smtClean="0"/>
              <a:t>Конична форма имат много предмети :             шапки, сладоледени фунийки, рапани, кули на замъци и много други.</a:t>
            </a:r>
          </a:p>
        </p:txBody>
      </p:sp>
      <p:pic>
        <p:nvPicPr>
          <p:cNvPr id="17411" name="Picture 11" descr="imagesCA5Q4ZJ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168" y="1412776"/>
            <a:ext cx="2516729" cy="2483321"/>
          </a:xfrm>
          <a:noFill/>
        </p:spPr>
      </p:pic>
      <p:pic>
        <p:nvPicPr>
          <p:cNvPr id="17412" name="Picture 12" descr="imagesCA7L16ZU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tretch>
            <a:fillRect/>
          </a:stretch>
        </p:blipFill>
        <p:spPr>
          <a:xfrm>
            <a:off x="5292080" y="4293096"/>
            <a:ext cx="2143125" cy="2143125"/>
          </a:xfrm>
          <a:noFill/>
        </p:spPr>
      </p:pic>
      <p:pic>
        <p:nvPicPr>
          <p:cNvPr id="17414" name="Picture 13" descr="200780234_fc97b40ea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581128"/>
            <a:ext cx="3170961" cy="1729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99592" y="476672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000" u="sng" dirty="0" smtClean="0">
                <a:solidFill>
                  <a:srgbClr val="FFC000"/>
                </a:solidFill>
                <a:latin typeface="Arial Black" pitchFamily="34" charset="0"/>
              </a:rPr>
              <a:t>ПРИЛОЖЕНИЕ</a:t>
            </a:r>
            <a:endParaRPr lang="bg-BG" sz="4000" u="sng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bg-BG" sz="2800" i="1" dirty="0" smtClean="0"/>
              <a:t>    </a:t>
            </a:r>
            <a:r>
              <a:rPr lang="bg-BG" sz="2400" i="1" dirty="0" smtClean="0"/>
              <a:t>Повърхнината, която се получава при завъртането на окръжност около един диаметър, се нарича </a:t>
            </a:r>
            <a:r>
              <a:rPr lang="bg-BG" sz="2400" b="1" i="1" dirty="0" smtClean="0"/>
              <a:t>сфера.</a:t>
            </a:r>
          </a:p>
        </p:txBody>
      </p:sp>
      <p:pic>
        <p:nvPicPr>
          <p:cNvPr id="18435" name="Picture 9" descr="sphere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00808"/>
            <a:ext cx="3902369" cy="396044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979712" y="332656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5400" u="sng" dirty="0" smtClean="0">
                <a:solidFill>
                  <a:srgbClr val="FF0000"/>
                </a:solidFill>
                <a:latin typeface="Arial Black" pitchFamily="34" charset="0"/>
              </a:rPr>
              <a:t>СФЕРА</a:t>
            </a:r>
            <a:endParaRPr lang="bg-BG" sz="5400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577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Century Gothic</vt:lpstr>
      <vt:lpstr>Verdana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Валчести тела</dc:title>
  <dc:creator>xxx</dc:creator>
  <cp:lastModifiedBy>User</cp:lastModifiedBy>
  <cp:revision>18</cp:revision>
  <dcterms:created xsi:type="dcterms:W3CDTF">2012-06-09T16:31:16Z</dcterms:created>
  <dcterms:modified xsi:type="dcterms:W3CDTF">2017-05-09T11:50:59Z</dcterms:modified>
</cp:coreProperties>
</file>